
<file path=[Content_Types].xml><?xml version="1.0" encoding="utf-8"?>
<Types xmlns="http://schemas.openxmlformats.org/package/2006/content-types"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64" r:id="rId3"/>
    <p:sldId id="257" r:id="rId5"/>
    <p:sldId id="268" r:id="rId6"/>
    <p:sldId id="269" r:id="rId7"/>
    <p:sldId id="256" r:id="rId8"/>
    <p:sldId id="270" r:id="rId9"/>
    <p:sldId id="273" r:id="rId10"/>
    <p:sldId id="271" r:id="rId11"/>
  </p:sldIdLst>
  <p:sldSz cx="9144000" cy="5143500"/>
  <p:notesSz cx="6858000" cy="9144000"/>
  <p:embeddedFontLst>
    <p:embeddedFont>
      <p:font typeface="Playfair Display" charset="0"/>
      <p:regular r:id="rId15"/>
      <p:bold r:id="rId16"/>
      <p:italic r:id="rId17"/>
      <p:boldItalic r:id="rId18"/>
    </p:embeddedFont>
    <p:embeddedFont>
      <p:font typeface="Inter" charset="0"/>
      <p:regular r:id="rId19"/>
      <p:bold r:id="rId20"/>
    </p:embeddedFont>
    <p:embeddedFont>
      <p:font typeface="Montserrat" charset="0"/>
      <p:regular r:id="rId21"/>
      <p:bold r:id="rId22"/>
      <p:italic r:id="rId23"/>
      <p:boldItalic r:id="rId24"/>
    </p:embeddedFont>
    <p:embeddedFont>
      <p:font typeface="Playfair Display Regular" charset="0"/>
      <p:regular r:id="rId25"/>
      <p:bold r:id="rId26"/>
      <p:italic r:id="rId27"/>
      <p:boldItalic r:id="rId28"/>
    </p:embeddedFont>
    <p:embeddedFont>
      <p:font typeface="Inter-Regular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214"/>
    <a:srgbClr val="FFF0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font" Target="fonts/font16.fntdata"/><Relationship Id="rId3" Type="http://schemas.openxmlformats.org/officeDocument/2006/relationships/slide" Target="slides/slide1.xml"/><Relationship Id="rId29" Type="http://schemas.openxmlformats.org/officeDocument/2006/relationships/font" Target="fonts/font15.fntdata"/><Relationship Id="rId28" Type="http://schemas.openxmlformats.org/officeDocument/2006/relationships/font" Target="fonts/font14.fntdata"/><Relationship Id="rId27" Type="http://schemas.openxmlformats.org/officeDocument/2006/relationships/font" Target="fonts/font13.fntdata"/><Relationship Id="rId26" Type="http://schemas.openxmlformats.org/officeDocument/2006/relationships/font" Target="fonts/font12.fntdata"/><Relationship Id="rId25" Type="http://schemas.openxmlformats.org/officeDocument/2006/relationships/font" Target="fonts/font11.fntdata"/><Relationship Id="rId24" Type="http://schemas.openxmlformats.org/officeDocument/2006/relationships/font" Target="fonts/font10.fntdata"/><Relationship Id="rId23" Type="http://schemas.openxmlformats.org/officeDocument/2006/relationships/font" Target="fonts/font9.fntdata"/><Relationship Id="rId22" Type="http://schemas.openxmlformats.org/officeDocument/2006/relationships/font" Target="fonts/font8.fntdata"/><Relationship Id="rId21" Type="http://schemas.openxmlformats.org/officeDocument/2006/relationships/font" Target="fonts/font7.fntdata"/><Relationship Id="rId20" Type="http://schemas.openxmlformats.org/officeDocument/2006/relationships/font" Target="fonts/font6.fntdata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false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true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false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45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false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45:notes"/>
          <p:cNvSpPr txBox="true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606f1c2d_30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false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606f1c2d_30:notes"/>
          <p:cNvSpPr txBox="true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0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false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0:notes"/>
          <p:cNvSpPr txBox="true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">
  <p:cSld name="TITLE">
    <p:bg>
      <p:bgPr>
        <a:solidFill>
          <a:schemeClr val="lt2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-576525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1" name="Google Shape;11;p2"/>
          <p:cNvPicPr preferRelativeResize="false"/>
          <p:nvPr/>
        </p:nvPicPr>
        <p:blipFill>
          <a:blip r:embed="rId2"/>
          <a:stretch>
            <a:fillRect/>
          </a:stretch>
        </p:blipFill>
        <p:spPr>
          <a:xfrm>
            <a:off x="4211150" y="0"/>
            <a:ext cx="4932849" cy="44038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true"/>
          <p:nvPr>
            <p:ph type="ctrTitle"/>
          </p:nvPr>
        </p:nvSpPr>
        <p:spPr>
          <a:xfrm>
            <a:off x="685800" y="1569375"/>
            <a:ext cx="3942300" cy="2004600"/>
          </a:xfrm>
          <a:prstGeom prst="rect">
            <a:avLst/>
          </a:prstGeom>
        </p:spPr>
        <p:txBody>
          <a:bodyPr spcFirstLastPara="1" wrap="square" lIns="0" tIns="0" rIns="0" bIns="0" anchor="ctr" anchorCtr="fals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llustration 2">
  <p:cSld name="BLANK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" name="Google Shape;65;p11"/>
          <p:cNvSpPr txBox="true"/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false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66" name="Google Shape;66;p11"/>
          <p:cNvPicPr preferRelativeResize="false"/>
          <p:nvPr/>
        </p:nvPicPr>
        <p:blipFill>
          <a:blip r:embed="rId2"/>
          <a:stretch>
            <a:fillRect/>
          </a:stretch>
        </p:blipFill>
        <p:spPr>
          <a:xfrm>
            <a:off x="6139187" y="0"/>
            <a:ext cx="3004805" cy="4370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llustration 3">
  <p:cSld name="BLANK_1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true"/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false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69" name="Google Shape;69;p12"/>
          <p:cNvPicPr preferRelativeResize="false"/>
          <p:nvPr/>
        </p:nvPicPr>
        <p:blipFill>
          <a:blip r:embed="rId2"/>
          <a:stretch>
            <a:fillRect/>
          </a:stretch>
        </p:blipFill>
        <p:spPr>
          <a:xfrm>
            <a:off x="6687216" y="0"/>
            <a:ext cx="2456794" cy="4370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llustration 4">
  <p:cSld name="BLANK_1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true"/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false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72" name="Google Shape;72;p13"/>
          <p:cNvPicPr preferRelativeResize="false"/>
          <p:nvPr/>
        </p:nvPicPr>
        <p:blipFill>
          <a:blip r:embed="rId2"/>
          <a:stretch>
            <a:fillRect/>
          </a:stretch>
        </p:blipFill>
        <p:spPr>
          <a:xfrm>
            <a:off x="6890631" y="12"/>
            <a:ext cx="2253366" cy="4370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true"/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false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5731575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" name="Google Shape;15;p3"/>
          <p:cNvSpPr txBox="true"/>
          <p:nvPr>
            <p:ph type="ctrTitle"/>
          </p:nvPr>
        </p:nvSpPr>
        <p:spPr>
          <a:xfrm>
            <a:off x="685800" y="2167338"/>
            <a:ext cx="4102500" cy="437100"/>
          </a:xfrm>
          <a:prstGeom prst="rect">
            <a:avLst/>
          </a:prstGeom>
        </p:spPr>
        <p:txBody>
          <a:bodyPr spcFirstLastPara="1" wrap="square" lIns="0" tIns="0" rIns="0" bIns="0" anchor="b" anchorCtr="fals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" name="Google Shape;16;p3"/>
          <p:cNvSpPr txBox="true"/>
          <p:nvPr>
            <p:ph type="subTitle" idx="1"/>
          </p:nvPr>
        </p:nvSpPr>
        <p:spPr>
          <a:xfrm>
            <a:off x="685800" y="2701363"/>
            <a:ext cx="4102500" cy="274800"/>
          </a:xfrm>
          <a:prstGeom prst="rect">
            <a:avLst/>
          </a:prstGeom>
        </p:spPr>
        <p:txBody>
          <a:bodyPr spcFirstLastPara="1" wrap="square" lIns="0" tIns="0" rIns="0" bIns="0" anchor="t" anchorCtr="fals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pic>
        <p:nvPicPr>
          <p:cNvPr id="17" name="Google Shape;17;p3"/>
          <p:cNvPicPr preferRelativeResize="false"/>
          <p:nvPr/>
        </p:nvPicPr>
        <p:blipFill>
          <a:blip r:embed="rId2"/>
          <a:stretch>
            <a:fillRect/>
          </a:stretch>
        </p:blipFill>
        <p:spPr>
          <a:xfrm>
            <a:off x="4874816" y="0"/>
            <a:ext cx="4269193" cy="4370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2"/>
        </a:solidFill>
        <a:effectLst/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-5400000">
            <a:off x="690500" y="-806025"/>
            <a:ext cx="5541300" cy="55413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610B0B">
              <a:alpha val="20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" name="Google Shape;20;p4"/>
          <p:cNvSpPr txBox="true"/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false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1" name="Google Shape;21;p4"/>
          <p:cNvPicPr preferRelativeResize="false"/>
          <p:nvPr/>
        </p:nvPicPr>
        <p:blipFill>
          <a:blip r:embed="rId2"/>
          <a:stretch>
            <a:fillRect/>
          </a:stretch>
        </p:blipFill>
        <p:spPr>
          <a:xfrm>
            <a:off x="5508300" y="0"/>
            <a:ext cx="3635700" cy="456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true"/>
          <p:nvPr>
            <p:ph type="body" idx="1"/>
          </p:nvPr>
        </p:nvSpPr>
        <p:spPr>
          <a:xfrm>
            <a:off x="1219200" y="790200"/>
            <a:ext cx="4407300" cy="3141000"/>
          </a:xfrm>
          <a:prstGeom prst="rect">
            <a:avLst/>
          </a:prstGeom>
        </p:spPr>
        <p:txBody>
          <a:bodyPr spcFirstLastPara="1" wrap="square" lIns="0" tIns="0" rIns="0" bIns="0" anchor="t" anchorCtr="false">
            <a:noAutofit/>
          </a:bodyPr>
          <a:lstStyle>
            <a:lvl1pPr marL="457200" lvl="0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✓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○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●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●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○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■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●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406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-Regular"/>
              <a:buChar char="○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406400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2800"/>
              <a:buFont typeface="Inter-Regular"/>
              <a:buChar char="■"/>
              <a:defRPr sz="28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/>
        </p:txBody>
      </p:sp>
      <p:sp>
        <p:nvSpPr>
          <p:cNvPr id="23" name="Google Shape;23;p4"/>
          <p:cNvSpPr txBox="true"/>
          <p:nvPr/>
        </p:nvSpPr>
        <p:spPr>
          <a:xfrm>
            <a:off x="721100" y="490575"/>
            <a:ext cx="4266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“</a:t>
            </a:r>
            <a:endParaRPr sz="9600">
              <a:solidFill>
                <a:schemeClr val="accen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+ 1 column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" name="Google Shape;26;p5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" name="Google Shape;27;p5"/>
          <p:cNvSpPr txBox="true"/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fals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true"/>
          <p:nvPr>
            <p:ph type="body" idx="1"/>
          </p:nvPr>
        </p:nvSpPr>
        <p:spPr>
          <a:xfrm>
            <a:off x="855300" y="1506348"/>
            <a:ext cx="4549500" cy="3033900"/>
          </a:xfrm>
          <a:prstGeom prst="rect">
            <a:avLst/>
          </a:prstGeom>
        </p:spPr>
        <p:txBody>
          <a:bodyPr spcFirstLastPara="1" wrap="square" lIns="0" tIns="0" rIns="0" bIns="0" anchor="t" anchorCtr="false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✓"/>
              <a:defRPr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29" name="Google Shape;29;p5"/>
          <p:cNvSpPr txBox="true"/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false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30" name="Google Shape;30;p5"/>
          <p:cNvPicPr preferRelativeResize="false"/>
          <p:nvPr/>
        </p:nvPicPr>
        <p:blipFill>
          <a:blip r:embed="rId2"/>
          <a:stretch>
            <a:fillRect/>
          </a:stretch>
        </p:blipFill>
        <p:spPr>
          <a:xfrm>
            <a:off x="5713131" y="12"/>
            <a:ext cx="3430865" cy="4370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+ 2 columns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" name="Google Shape;33;p6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" name="Google Shape;34;p6"/>
          <p:cNvSpPr txBox="true"/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fals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5" name="Google Shape;35;p6"/>
          <p:cNvSpPr txBox="true"/>
          <p:nvPr>
            <p:ph type="body" idx="1"/>
          </p:nvPr>
        </p:nvSpPr>
        <p:spPr>
          <a:xfrm>
            <a:off x="855275" y="1506350"/>
            <a:ext cx="2125800" cy="2864400"/>
          </a:xfrm>
          <a:prstGeom prst="rect">
            <a:avLst/>
          </a:prstGeom>
        </p:spPr>
        <p:txBody>
          <a:bodyPr spcFirstLastPara="1" wrap="square" lIns="0" tIns="0" rIns="0" bIns="0" anchor="t" anchorCtr="false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✓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6" name="Google Shape;36;p6"/>
          <p:cNvSpPr txBox="true"/>
          <p:nvPr>
            <p:ph type="body" idx="2"/>
          </p:nvPr>
        </p:nvSpPr>
        <p:spPr>
          <a:xfrm>
            <a:off x="3279125" y="1506350"/>
            <a:ext cx="2125800" cy="2864400"/>
          </a:xfrm>
          <a:prstGeom prst="rect">
            <a:avLst/>
          </a:prstGeom>
        </p:spPr>
        <p:txBody>
          <a:bodyPr spcFirstLastPara="1" wrap="square" lIns="0" tIns="0" rIns="0" bIns="0" anchor="t" anchorCtr="false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✓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7" name="Google Shape;37;p6"/>
          <p:cNvSpPr txBox="true"/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false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38" name="Google Shape;38;p6"/>
          <p:cNvPicPr preferRelativeResize="false"/>
          <p:nvPr/>
        </p:nvPicPr>
        <p:blipFill>
          <a:blip r:embed="rId2"/>
          <a:stretch>
            <a:fillRect/>
          </a:stretch>
        </p:blipFill>
        <p:spPr>
          <a:xfrm>
            <a:off x="5539113" y="0"/>
            <a:ext cx="3604894" cy="4370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" name="Google Shape;41;p7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" name="Google Shape;42;p7"/>
          <p:cNvSpPr txBox="true"/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fals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3" name="Google Shape;43;p7"/>
          <p:cNvSpPr txBox="true"/>
          <p:nvPr>
            <p:ph type="body" idx="1"/>
          </p:nvPr>
        </p:nvSpPr>
        <p:spPr>
          <a:xfrm>
            <a:off x="855300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false">
            <a:noAutofit/>
          </a:bodyPr>
          <a:lstStyle>
            <a:lvl1pPr marL="457200" lvl="0" indent="-311150" rtl="0">
              <a:spcBef>
                <a:spcPts val="600"/>
              </a:spcBef>
              <a:spcAft>
                <a:spcPts val="0"/>
              </a:spcAft>
              <a:buSzPts val="1300"/>
              <a:buChar char="✓"/>
              <a:defRPr sz="1300"/>
            </a:lvl1pPr>
            <a:lvl2pPr marL="914400" lvl="1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3pPr>
            <a:lvl4pPr marL="1828800" lvl="3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600"/>
              </a:spcBef>
              <a:spcAft>
                <a:spcPts val="6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44" name="Google Shape;44;p7"/>
          <p:cNvSpPr txBox="true"/>
          <p:nvPr>
            <p:ph type="body" idx="2"/>
          </p:nvPr>
        </p:nvSpPr>
        <p:spPr>
          <a:xfrm>
            <a:off x="2811939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false">
            <a:noAutofit/>
          </a:bodyPr>
          <a:lstStyle>
            <a:lvl1pPr marL="457200" lvl="0" indent="-311150" rtl="0">
              <a:spcBef>
                <a:spcPts val="600"/>
              </a:spcBef>
              <a:spcAft>
                <a:spcPts val="0"/>
              </a:spcAft>
              <a:buSzPts val="1300"/>
              <a:buChar char="✓"/>
              <a:defRPr sz="1300"/>
            </a:lvl1pPr>
            <a:lvl2pPr marL="914400" lvl="1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3pPr>
            <a:lvl4pPr marL="1828800" lvl="3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600"/>
              </a:spcBef>
              <a:spcAft>
                <a:spcPts val="6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45" name="Google Shape;45;p7"/>
          <p:cNvSpPr txBox="true"/>
          <p:nvPr>
            <p:ph type="body" idx="3"/>
          </p:nvPr>
        </p:nvSpPr>
        <p:spPr>
          <a:xfrm>
            <a:off x="4768578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false">
            <a:noAutofit/>
          </a:bodyPr>
          <a:lstStyle>
            <a:lvl1pPr marL="457200" lvl="0" indent="-311150" rtl="0">
              <a:spcBef>
                <a:spcPts val="600"/>
              </a:spcBef>
              <a:spcAft>
                <a:spcPts val="0"/>
              </a:spcAft>
              <a:buSzPts val="1300"/>
              <a:buChar char="✓"/>
              <a:defRPr sz="1300"/>
            </a:lvl1pPr>
            <a:lvl2pPr marL="914400" lvl="1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3pPr>
            <a:lvl4pPr marL="1828800" lvl="3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600"/>
              </a:spcBef>
              <a:spcAft>
                <a:spcPts val="6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46" name="Google Shape;46;p7"/>
          <p:cNvSpPr txBox="true"/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false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47" name="Google Shape;47;p7"/>
          <p:cNvPicPr preferRelativeResize="false"/>
          <p:nvPr/>
        </p:nvPicPr>
        <p:blipFill>
          <a:blip r:embed="rId2"/>
          <a:stretch>
            <a:fillRect/>
          </a:stretch>
        </p:blipFill>
        <p:spPr>
          <a:xfrm>
            <a:off x="6687216" y="0"/>
            <a:ext cx="2456794" cy="4370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" name="Google Shape;50;p8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" name="Google Shape;51;p8"/>
          <p:cNvSpPr txBox="true"/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fals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2" name="Google Shape;52;p8"/>
          <p:cNvSpPr txBox="true"/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false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53" name="Google Shape;53;p8"/>
          <p:cNvPicPr preferRelativeResize="false"/>
          <p:nvPr/>
        </p:nvPicPr>
        <p:blipFill>
          <a:blip r:embed="rId2"/>
          <a:stretch>
            <a:fillRect/>
          </a:stretch>
        </p:blipFill>
        <p:spPr>
          <a:xfrm>
            <a:off x="5766477" y="12"/>
            <a:ext cx="3377524" cy="4370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true"/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false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56" name="Google Shape;56;p9"/>
          <p:cNvPicPr preferRelativeResize="false"/>
          <p:nvPr/>
        </p:nvPicPr>
        <p:blipFill>
          <a:blip r:embed="rId2"/>
          <a:stretch>
            <a:fillRect/>
          </a:stretch>
        </p:blipFill>
        <p:spPr>
          <a:xfrm>
            <a:off x="6890631" y="12"/>
            <a:ext cx="2253366" cy="437063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9"/>
          <p:cNvSpPr/>
          <p:nvPr/>
        </p:nvSpPr>
        <p:spPr>
          <a:xfrm rot="10800000">
            <a:off x="-223925" y="33977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" name="Google Shape;58;p9"/>
          <p:cNvSpPr txBox="true"/>
          <p:nvPr>
            <p:ph type="body" idx="1"/>
          </p:nvPr>
        </p:nvSpPr>
        <p:spPr>
          <a:xfrm>
            <a:off x="855300" y="4011550"/>
            <a:ext cx="7831500" cy="359100"/>
          </a:xfrm>
          <a:prstGeom prst="rect">
            <a:avLst/>
          </a:prstGeom>
        </p:spPr>
        <p:txBody>
          <a:bodyPr spcFirstLastPara="1" wrap="square" lIns="0" tIns="0" rIns="0" bIns="0" anchor="t" anchorCtr="false">
            <a:noAutofit/>
          </a:bodyPr>
          <a:lstStyle>
            <a:lvl1pPr marL="457200" lvl="0" indent="-228600" rtl="0">
              <a:spcBef>
                <a:spcPts val="360"/>
              </a:spcBef>
              <a:spcAft>
                <a:spcPts val="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 - Illustration 1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" name="Google Shape;61;p10"/>
          <p:cNvSpPr txBox="true"/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false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62" name="Google Shape;62;p10"/>
          <p:cNvPicPr preferRelativeResize="false"/>
          <p:nvPr/>
        </p:nvPicPr>
        <p:blipFill>
          <a:blip r:embed="rId2"/>
          <a:stretch>
            <a:fillRect/>
          </a:stretch>
        </p:blipFill>
        <p:spPr>
          <a:xfrm>
            <a:off x="6146989" y="0"/>
            <a:ext cx="2996999" cy="4370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true"/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false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/>
        </p:txBody>
      </p:sp>
      <p:sp>
        <p:nvSpPr>
          <p:cNvPr id="7" name="Google Shape;7;p1"/>
          <p:cNvSpPr txBox="true"/>
          <p:nvPr>
            <p:ph type="body" idx="1"/>
          </p:nvPr>
        </p:nvSpPr>
        <p:spPr>
          <a:xfrm>
            <a:off x="855300" y="1506348"/>
            <a:ext cx="45495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false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ter-Regular"/>
              <a:buChar char="✓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ter-Regular"/>
              <a:buChar char="○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-Regular"/>
              <a:buChar char="●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-Regular"/>
              <a:buChar char="●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○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■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●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○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3556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Inter-Regular"/>
              <a:buChar char="■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/>
        </p:txBody>
      </p:sp>
      <p:sp>
        <p:nvSpPr>
          <p:cNvPr id="8" name="Google Shape;8;p1"/>
          <p:cNvSpPr txBox="true"/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false">
            <a:noAutofit/>
          </a:bodyPr>
          <a:lstStyle>
            <a:lvl1pPr lvl="0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4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true"/>
          <p:nvPr>
            <p:ph type="title"/>
          </p:nvPr>
        </p:nvSpPr>
        <p:spPr>
          <a:xfrm>
            <a:off x="222885" y="296545"/>
            <a:ext cx="5223510" cy="2503170"/>
          </a:xfrm>
          <a:prstGeom prst="rect">
            <a:avLst/>
          </a:prstGeom>
        </p:spPr>
        <p:txBody>
          <a:bodyPr spcFirstLastPara="1" wrap="square" lIns="0" tIns="0" rIns="0" bIns="0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altLang="en-GB" sz="2800"/>
              <a:t>Solução de IoT para aquisição e gravação de registros(eventos), para posterior consulta via aplicação web - </a:t>
            </a:r>
            <a:r>
              <a:rPr lang="pt-PT" altLang="en-GB" sz="2800">
                <a:solidFill>
                  <a:srgbClr val="005214"/>
                </a:solidFill>
              </a:rPr>
              <a:t>grupo 1</a:t>
            </a:r>
            <a:br>
              <a:rPr lang="pt-PT" altLang="en-GB"/>
            </a:br>
            <a:endParaRPr lang="pt-PT" altLang="en-GB"/>
          </a:p>
        </p:txBody>
      </p:sp>
      <p:sp>
        <p:nvSpPr>
          <p:cNvPr id="146" name="Google Shape;146;p23"/>
          <p:cNvSpPr txBox="true"/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false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16" name="Google Shape;116;p20"/>
          <p:cNvSpPr txBox="true"/>
          <p:nvPr>
            <p:ph type="body" idx="1"/>
          </p:nvPr>
        </p:nvSpPr>
        <p:spPr>
          <a:xfrm>
            <a:off x="222885" y="2611120"/>
            <a:ext cx="3453130" cy="2456180"/>
          </a:xfrm>
          <a:prstGeom prst="rect">
            <a:avLst/>
          </a:prstGeom>
        </p:spPr>
        <p:txBody>
          <a:bodyPr spcFirstLastPara="1" wrap="square" lIns="0" tIns="0" rIns="0" bIns="0" anchor="t" anchorCtr="false">
            <a:noAutofit/>
          </a:bodyPr>
          <a:lstStyle/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pt-PT" altLang="en-GB" sz="1600"/>
              <a:t>Matheus Daniel RA: 01202039</a:t>
            </a:r>
            <a:endParaRPr lang="pt-PT" altLang="en-GB" sz="1600"/>
          </a:p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pt-PT" altLang="en-GB" sz="1600"/>
              <a:t>Natan Xavier RA:01202056</a:t>
            </a:r>
            <a:endParaRPr lang="pt-PT" altLang="en-GB" sz="1600"/>
          </a:p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pt-PT" altLang="en-GB" sz="1600"/>
              <a:t>Jorge Uliam RA:01202079</a:t>
            </a:r>
            <a:endParaRPr lang="pt-PT" altLang="en-GB" sz="1600"/>
          </a:p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pt-PT" altLang="en-GB" sz="1600"/>
              <a:t>Luiz Gustavo RA:01202086</a:t>
            </a:r>
            <a:endParaRPr lang="pt-PT" altLang="en-GB" sz="1600"/>
          </a:p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pt-PT" altLang="en-GB" sz="1600"/>
              <a:t>Luis Fernando RA:01202093</a:t>
            </a:r>
            <a:endParaRPr lang="pt-PT" altLang="en-GB" sz="1600"/>
          </a:p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pt-PT" altLang="en-GB" sz="1600"/>
              <a:t>Vinicius Santos RA:01202098</a:t>
            </a:r>
            <a:endParaRPr lang="pt-PT" altLang="en-GB" sz="1600"/>
          </a:p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pt-PT" altLang="en-GB" sz="1600"/>
              <a:t>Thalles Buso RA:01202043</a:t>
            </a:r>
            <a:endParaRPr lang="pt-PT" altLang="en-GB" sz="1600"/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true"/>
          <p:nvPr>
            <p:ph type="title"/>
          </p:nvPr>
        </p:nvSpPr>
        <p:spPr>
          <a:xfrm>
            <a:off x="158070" y="31334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altLang="en-GB"/>
              <a:t>Solução:</a:t>
            </a:r>
            <a:endParaRPr lang="pt-PT" altLang="en-GB"/>
          </a:p>
        </p:txBody>
      </p:sp>
      <p:sp>
        <p:nvSpPr>
          <p:cNvPr id="88" name="Google Shape;88;p16"/>
          <p:cNvSpPr txBox="true"/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false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16" name="Google Shape;116;p20"/>
          <p:cNvSpPr txBox="true"/>
          <p:nvPr>
            <p:ph type="body" idx="1"/>
          </p:nvPr>
        </p:nvSpPr>
        <p:spPr>
          <a:xfrm>
            <a:off x="322535" y="1341248"/>
            <a:ext cx="4549500" cy="3033900"/>
          </a:xfrm>
          <a:prstGeom prst="rect">
            <a:avLst/>
          </a:prstGeom>
        </p:spPr>
        <p:txBody>
          <a:bodyPr spcFirstLastPara="1" wrap="square" lIns="0" tIns="0" rIns="0" bIns="0" anchor="t" anchorCtr="false">
            <a:noAutofit/>
          </a:bodyPr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✓"/>
            </a:pPr>
            <a:r>
              <a:rPr lang="pt-PT" altLang="en-GB"/>
              <a:t>Sensor de Luminosidade para empresas com a intenção de reduzir os gastos com energia elétrica </a:t>
            </a:r>
            <a:endParaRPr lang="en-GB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✓"/>
            </a:pPr>
            <a:r>
              <a:rPr lang="pt-PT" altLang="en-GB"/>
              <a:t>A ideia é colocar um sensor de luminosidade nas janelas e controlar a intensidade das lâmpadas de acordo com a luz do sol que incide no ambiente</a:t>
            </a:r>
            <a:endParaRPr lang="pt-PT" altLang="en-GB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✓"/>
            </a:pPr>
            <a:endParaRPr lang="en-GB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175215" y="526700"/>
            <a:ext cx="4549500" cy="487500"/>
          </a:xfrm>
        </p:spPr>
        <p:txBody>
          <a:bodyPr/>
          <a:p>
            <a:r>
              <a:rPr lang="pt-PT" altLang="en-US"/>
              <a:t>Sensor ultilizado:</a:t>
            </a:r>
            <a:endParaRPr lang="pt-PT" alt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175260" y="1637030"/>
            <a:ext cx="4166235" cy="1203325"/>
          </a:xfrm>
        </p:spPr>
        <p:txBody>
          <a:bodyPr/>
          <a:p>
            <a:r>
              <a:rPr lang="pt-PT" altLang="en-US"/>
              <a:t>LDR(Luminosidade)</a:t>
            </a:r>
            <a:endParaRPr lang="pt-PT" alt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6" name="Picture 5" descr="ldr-light-sensor-5mm-samm-teknoloji-light-sensors-png-932_93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823595" y="1637030"/>
            <a:ext cx="3517900" cy="35179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/>
          <p:nvPr>
            <p:ph type="title"/>
          </p:nvPr>
        </p:nvSpPr>
        <p:spPr/>
        <p:txBody>
          <a:bodyPr/>
          <a:p>
            <a:r>
              <a:rPr lang="pt-PT" altLang="en-US"/>
              <a:t>Tecnologia:</a:t>
            </a:r>
            <a:endParaRPr lang="pt-PT" altLang="en-US"/>
          </a:p>
        </p:txBody>
      </p:sp>
      <p:sp>
        <p:nvSpPr>
          <p:cNvPr id="7" name="Text Placeholder 6"/>
          <p:cNvSpPr/>
          <p:nvPr>
            <p:ph type="body" idx="1"/>
          </p:nvPr>
        </p:nvSpPr>
        <p:spPr/>
        <p:txBody>
          <a:bodyPr/>
          <a:p>
            <a:r>
              <a:rPr lang="pt-PT" altLang="en-US"/>
              <a:t>“Daylight Harvesting”: técnica que visa a maior eficiência no uso da energia elétrica, ultilizando da luz natural para otimizar a iluminação do ambiente . </a:t>
            </a:r>
            <a:endParaRPr lang="pt-PT" alt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0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23875" y="342900"/>
            <a:ext cx="8096250" cy="44577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Placeholder 6"/>
          <p:cNvSpPr/>
          <p:nvPr>
            <p:ph type="body" idx="1"/>
          </p:nvPr>
        </p:nvSpPr>
        <p:spPr>
          <a:xfrm>
            <a:off x="581660" y="1001395"/>
            <a:ext cx="5302885" cy="3140710"/>
          </a:xfrm>
        </p:spPr>
        <p:txBody>
          <a:bodyPr/>
          <a:p>
            <a:endParaRPr lang="pt-PT" altLang="en-US" sz="1400"/>
          </a:p>
          <a:p>
            <a:r>
              <a:rPr lang="pt-PT" altLang="en-US" sz="1400"/>
              <a:t>    Vida útil: economia direta no consumo de energia, mas, além disso, ela aumenta a vida útil dos produtos.</a:t>
            </a:r>
            <a:endParaRPr lang="pt-PT" altLang="en-US" sz="1400"/>
          </a:p>
          <a:p>
            <a:r>
              <a:rPr lang="pt-PT" altLang="en-US" sz="1400"/>
              <a:t>    Sustentabilidade: empresas preocupadas com o consumo consciente e o meio ambiente obtém vantagem competitiva e agregam valor à sua imagem.</a:t>
            </a:r>
            <a:endParaRPr lang="pt-PT" altLang="en-US" sz="1400"/>
          </a:p>
          <a:p>
            <a:r>
              <a:rPr lang="pt-PT" altLang="en-US" sz="1400"/>
              <a:t>    Segurança: ambientes com iluminação adequada oferecem maior segurança e contribuem na diminuição de acidentes.</a:t>
            </a:r>
            <a:endParaRPr lang="pt-PT" altLang="en-US" sz="1400"/>
          </a:p>
          <a:p>
            <a:r>
              <a:rPr lang="pt-PT" altLang="en-US" sz="1400"/>
              <a:t>    Produtividade: um ambiente com excelente iluminação, favorece a concentração dos colaboradores, aumentando a produtividade nas empresas.</a:t>
            </a:r>
            <a:endParaRPr lang="pt-PT" altLang="en-US" sz="1400"/>
          </a:p>
        </p:txBody>
      </p:sp>
      <p:sp>
        <p:nvSpPr>
          <p:cNvPr id="6" name="Title 5"/>
          <p:cNvSpPr/>
          <p:nvPr>
            <p:ph type="title"/>
          </p:nvPr>
        </p:nvSpPr>
        <p:spPr>
          <a:xfrm>
            <a:off x="126955" y="194595"/>
            <a:ext cx="4549500" cy="487500"/>
          </a:xfrm>
        </p:spPr>
        <p:txBody>
          <a:bodyPr/>
          <a:p>
            <a:r>
              <a:rPr lang="pt-PT" altLang="en-US"/>
              <a:t>Benefícios:</a:t>
            </a:r>
            <a:endParaRPr lang="pt-PT" altLang="en-US"/>
          </a:p>
        </p:txBody>
      </p:sp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" y="2132965"/>
            <a:ext cx="6844030" cy="1356995"/>
          </a:xfrm>
          <a:prstGeom prst="rect">
            <a:avLst/>
          </a:prstGeom>
        </p:spPr>
      </p:pic>
      <p:sp>
        <p:nvSpPr>
          <p:cNvPr id="8" name="Title 7"/>
          <p:cNvSpPr/>
          <p:nvPr>
            <p:ph type="title"/>
          </p:nvPr>
        </p:nvSpPr>
        <p:spPr>
          <a:xfrm>
            <a:off x="106635" y="726090"/>
            <a:ext cx="4549500" cy="487500"/>
          </a:xfrm>
        </p:spPr>
        <p:txBody>
          <a:bodyPr/>
          <a:p>
            <a:r>
              <a:rPr lang="pt-PT" altLang="en-US" sz="2400"/>
              <a:t>Consumo de energia e Luminosidade x Tempo:</a:t>
            </a:r>
            <a:endParaRPr lang="pt-PT" altLang="en-US" sz="2400"/>
          </a:p>
        </p:txBody>
      </p:sp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Gooee LightView™ features- Daylight Harvesting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7945" y="885825"/>
            <a:ext cx="6716395" cy="405193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video fullScrn="false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eeble template">
  <a:themeElements>
    <a:clrScheme name="Custom 347">
      <a:dk1>
        <a:srgbClr val="333A47"/>
      </a:dk1>
      <a:lt1>
        <a:srgbClr val="FFFFFF"/>
      </a:lt1>
      <a:dk2>
        <a:srgbClr val="707379"/>
      </a:dk2>
      <a:lt2>
        <a:srgbClr val="FFF0ED"/>
      </a:lt2>
      <a:accent1>
        <a:srgbClr val="FFB9A7"/>
      </a:accent1>
      <a:accent2>
        <a:srgbClr val="D26A50"/>
      </a:accent2>
      <a:accent3>
        <a:srgbClr val="8BB0C4"/>
      </a:accent3>
      <a:accent4>
        <a:srgbClr val="5F759B"/>
      </a:accent4>
      <a:accent5>
        <a:srgbClr val="E2C7A1"/>
      </a:accent5>
      <a:accent6>
        <a:srgbClr val="B28F64"/>
      </a:accent6>
      <a:hlink>
        <a:srgbClr val="425C8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true"/>
        </a:gradFill>
        <a:gradFill rotWithShape="true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false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true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true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true"/>
        </a:gradFill>
        <a:gradFill rotWithShape="true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false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true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true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1299</Words>
  <Application>WPS Presentation</Application>
  <PresentationFormat/>
  <Paragraphs>42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2" baseType="lpstr">
      <vt:lpstr>Arial</vt:lpstr>
      <vt:lpstr>SimSun</vt:lpstr>
      <vt:lpstr>Wingdings</vt:lpstr>
      <vt:lpstr>Arial</vt:lpstr>
      <vt:lpstr>DejaVu Sans</vt:lpstr>
      <vt:lpstr>Playfair Display Regular</vt:lpstr>
      <vt:lpstr>Gubbi</vt:lpstr>
      <vt:lpstr>Inter-Regular</vt:lpstr>
      <vt:lpstr>Playfair Display</vt:lpstr>
      <vt:lpstr>微软雅黑</vt:lpstr>
      <vt:lpstr>Droid Sans Fallback</vt:lpstr>
      <vt:lpstr>Arial Unicode MS</vt:lpstr>
      <vt:lpstr>Standard Symbols PS [URW ]</vt:lpstr>
      <vt:lpstr>Feeble template</vt:lpstr>
      <vt:lpstr>Solução 1: </vt:lpstr>
      <vt:lpstr>Solução 2:</vt:lpstr>
      <vt:lpstr>PowerPoint 演示文稿</vt:lpstr>
      <vt:lpstr>PowerPoint 演示文稿</vt:lpstr>
      <vt:lpstr>Solução 3:</vt:lpstr>
      <vt:lpstr>Tecnologia:</vt:lpstr>
      <vt:lpstr>Benefícios: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Solução 1: </dc:title>
  <dc:creator/>
  <cp:lastModifiedBy>natanista</cp:lastModifiedBy>
  <cp:revision>3</cp:revision>
  <dcterms:created xsi:type="dcterms:W3CDTF">2020-09-09T14:55:23Z</dcterms:created>
  <dcterms:modified xsi:type="dcterms:W3CDTF">2020-09-09T14:55:23Z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1033-11.1.0.9615</vt:lpwstr>
  </property>
</Properties>
</file>